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E81B1-BB35-0E48-9393-05C74F878C1C}" type="datetimeFigureOut">
              <a:rPr lang="en-US" smtClean="0"/>
              <a:t>11/12/13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5CE4E-7194-6A42-9806-2F7CF9A225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9A556-5F30-AE4A-A0E7-59340C5223DA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3" charset="0"/>
              <a:ea typeface="Arial" pitchFamily="-103" charset="0"/>
              <a:cs typeface="Arial" pitchFamily="-10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50E9A-E148-7D4E-A54B-28FE3B17EE6F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3" charset="0"/>
              <a:ea typeface="Arial" pitchFamily="-103" charset="0"/>
              <a:cs typeface="Arial" pitchFamily="-10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0F7E3-A3C0-634A-BDBF-2A581F67825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3" charset="0"/>
              <a:ea typeface="Arial" pitchFamily="-103" charset="0"/>
              <a:cs typeface="Arial" pitchFamily="-10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F25E0-AA30-5844-B805-881D3A3C28C7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3" charset="0"/>
              <a:ea typeface="Arial" pitchFamily="-103" charset="0"/>
              <a:cs typeface="Arial" pitchFamily="-10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CF8BCD-145F-5C41-A993-D143ACA1C8A0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3" charset="0"/>
              <a:ea typeface="Arial" pitchFamily="-103" charset="0"/>
              <a:cs typeface="Arial" pitchFamily="-10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0173F-9D30-4B47-A46C-3F6787B0F930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3" charset="0"/>
              <a:ea typeface="Arial" pitchFamily="-103" charset="0"/>
              <a:cs typeface="Arial" pitchFamily="-10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4DF426-8091-314F-A0BA-66DDFF0E0E56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3" charset="0"/>
              <a:ea typeface="Arial" pitchFamily="-103" charset="0"/>
              <a:cs typeface="Arial" pitchFamily="-10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14F85-5921-D444-AD6E-CC425D14D915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3" charset="0"/>
              <a:ea typeface="Arial" pitchFamily="-103" charset="0"/>
              <a:cs typeface="Arial" pitchFamily="-10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4BD6-3EA7-7B40-BB2B-FF9F42AC6F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A6966-365B-D440-B779-A3F217B56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B88C4-DD94-EC4F-8228-DE8EAA28F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EA801-F6C1-FD4F-A3CD-DA87099F82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48046EB-DFA4-4949-B10C-A2AA5544DDFB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1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2.png"/><Relationship Id="rId1" Type="http://schemas.openxmlformats.org/officeDocument/2006/relationships/video" Target="file://localhost/C/%5CDocuments%20and%20Settings%5CTeacher%5CDesktop%5CUS%20History%5C3%20-%20US%20Early%20Republic%5CUS%20Early%20Republic%5C8%20Conflicts_and_Resolutions.asx" TargetMode="Externa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20" Type="http://schemas.openxmlformats.org/officeDocument/2006/relationships/image" Target="../media/image29.jpeg"/><Relationship Id="rId10" Type="http://schemas.openxmlformats.org/officeDocument/2006/relationships/image" Target="../media/image21.jpeg"/><Relationship Id="rId11" Type="http://schemas.openxmlformats.org/officeDocument/2006/relationships/image" Target="../media/image22.jpeg"/><Relationship Id="rId12" Type="http://schemas.openxmlformats.org/officeDocument/2006/relationships/image" Target="../media/image23.jpeg"/><Relationship Id="rId13" Type="http://schemas.openxmlformats.org/officeDocument/2006/relationships/image" Target="../media/image24.jpeg"/><Relationship Id="rId14" Type="http://schemas.openxmlformats.org/officeDocument/2006/relationships/image" Target="../media/image25.jpeg"/><Relationship Id="rId15" Type="http://schemas.openxmlformats.org/officeDocument/2006/relationships/image" Target="../media/image26.jpeg"/><Relationship Id="rId16" Type="http://schemas.openxmlformats.org/officeDocument/2006/relationships/image" Target="../media/image27.jpeg"/><Relationship Id="rId17" Type="http://schemas.openxmlformats.org/officeDocument/2006/relationships/image" Target="../media/image1.jpeg"/><Relationship Id="rId18" Type="http://schemas.openxmlformats.org/officeDocument/2006/relationships/image" Target="../media/image28.jpeg"/><Relationship Id="rId19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533400" y="1828800"/>
            <a:ext cx="7924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8000" b="1">
                <a:solidFill>
                  <a:srgbClr val="FF0000"/>
                </a:solidFill>
                <a:latin typeface="Bradley Hand ITC" pitchFamily="66" charset="0"/>
              </a:rPr>
              <a:t>The Problems with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docume1"/>
          <p:cNvPicPr>
            <a:picLocks noChangeAspect="1" noChangeArrowheads="1"/>
          </p:cNvPicPr>
          <p:nvPr/>
        </p:nvPicPr>
        <p:blipFill>
          <a:blip r:embed="rId3"/>
          <a:srcRect t="2721" r="1266" b="4762"/>
          <a:stretch>
            <a:fillRect/>
          </a:stretch>
        </p:blipFill>
        <p:spPr bwMode="auto">
          <a:xfrm>
            <a:off x="152400" y="304800"/>
            <a:ext cx="2971800" cy="2590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9027" name="Picture 5" descr="battle-of-trafalg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04800"/>
            <a:ext cx="5676900" cy="5715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152400" y="3124200"/>
            <a:ext cx="29718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66"/>
                </a:solidFill>
                <a:latin typeface="Comic Sans MS" pitchFamily="-103" charset="0"/>
              </a:rPr>
              <a:t>The war in Europe continued during the Presidency of John Adams.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99FF33"/>
                </a:solidFill>
                <a:latin typeface="Comic Sans MS" pitchFamily="-103" charset="0"/>
              </a:rPr>
              <a:t>Adams sent ambassadors to Paris to try to get the French to stop attacking American ships.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6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6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6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6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bg1"/>
                </a:solidFill>
                <a:latin typeface="Comic Sans MS" pitchFamily="-103" charset="0"/>
              </a:rPr>
              <a:t>The Problems with France…</a:t>
            </a:r>
          </a:p>
        </p:txBody>
      </p:sp>
      <p:pic>
        <p:nvPicPr>
          <p:cNvPr id="57348" name="Picture 4" descr="c1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900988" y="228600"/>
            <a:ext cx="1243012" cy="1981200"/>
          </a:xfrm>
          <a:noFill/>
          <a:ln w="19050">
            <a:solidFill>
              <a:srgbClr val="FF3300"/>
            </a:solidFill>
          </a:ln>
        </p:spPr>
      </p:pic>
      <p:pic>
        <p:nvPicPr>
          <p:cNvPr id="57349" name="Picture 5" descr="c6"/>
          <p:cNvPicPr>
            <a:picLocks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228600"/>
            <a:ext cx="1058863" cy="1447800"/>
          </a:xfrm>
          <a:noFill/>
          <a:ln w="19050">
            <a:solidFill>
              <a:srgbClr val="FF3300"/>
            </a:solidFill>
          </a:ln>
        </p:spPr>
      </p:pic>
      <p:pic>
        <p:nvPicPr>
          <p:cNvPr id="57350" name="Picture 6" descr="c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5334000"/>
            <a:ext cx="1881188" cy="99695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7351" name="Picture 7" descr="c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5181600"/>
            <a:ext cx="1524000" cy="15240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7352" name="Picture 8" descr="c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5181600"/>
            <a:ext cx="2209800" cy="1508125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7353" name="Picture 9" descr="c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828800"/>
            <a:ext cx="1676400" cy="941388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7354" name="Picture 10" descr="c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400" y="533400"/>
            <a:ext cx="1276350" cy="16002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7355" name="Picture 11" descr="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81200" y="685800"/>
            <a:ext cx="5715000" cy="4335463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7356" name="Picture 12" descr="c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228600"/>
            <a:ext cx="1003300" cy="13716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905000" y="5116513"/>
            <a:ext cx="62484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omic Sans MS" pitchFamily="-103" charset="0"/>
              </a:rPr>
              <a:t>President Adams sent Americans to France to try to get a treaty to end the French attacks on American ships. 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omic Sans MS" pitchFamily="-103" charset="0"/>
              </a:rPr>
              <a:t>The French Representatives demanded a bribe to discuss the matter. </a:t>
            </a: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133600" y="1295400"/>
            <a:ext cx="19050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3352800" y="2895600"/>
            <a:ext cx="685800" cy="9906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5029200" y="2057400"/>
            <a:ext cx="6858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4191000" y="1905000"/>
            <a:ext cx="6096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4495800" y="762000"/>
            <a:ext cx="1752600" cy="13716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5791200" y="2209800"/>
            <a:ext cx="1752600" cy="14478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6705600" y="762000"/>
            <a:ext cx="914400" cy="12192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4648200" y="4267200"/>
            <a:ext cx="121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 flipV="1">
            <a:off x="7620000" y="1219200"/>
            <a:ext cx="2286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>
            <a:off x="6629400" y="3657600"/>
            <a:ext cx="1524000" cy="1447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 flipH="1">
            <a:off x="4267200" y="4953000"/>
            <a:ext cx="91440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74" name="Line 30"/>
          <p:cNvSpPr>
            <a:spLocks noChangeShapeType="1"/>
          </p:cNvSpPr>
          <p:nvPr/>
        </p:nvSpPr>
        <p:spPr bwMode="auto">
          <a:xfrm flipH="1">
            <a:off x="1295400" y="2133600"/>
            <a:ext cx="3962400" cy="3048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7375" name="Line 31"/>
          <p:cNvSpPr>
            <a:spLocks noChangeShapeType="1"/>
          </p:cNvSpPr>
          <p:nvPr/>
        </p:nvSpPr>
        <p:spPr bwMode="auto">
          <a:xfrm flipV="1">
            <a:off x="1905000" y="1828800"/>
            <a:ext cx="2286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7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7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7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7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7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7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7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7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7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7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7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7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7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7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7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7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59" grpId="0" animBg="1"/>
      <p:bldP spid="57359" grpId="1" animBg="1"/>
      <p:bldP spid="57360" grpId="0" animBg="1"/>
      <p:bldP spid="57360" grpId="1" animBg="1"/>
      <p:bldP spid="57361" grpId="0" animBg="1"/>
      <p:bldP spid="57361" grpId="1" animBg="1"/>
      <p:bldP spid="57362" grpId="0" animBg="1"/>
      <p:bldP spid="57362" grpId="1" animBg="1"/>
      <p:bldP spid="57363" grpId="0" animBg="1"/>
      <p:bldP spid="57363" grpId="1" animBg="1"/>
      <p:bldP spid="57364" grpId="0" animBg="1"/>
      <p:bldP spid="57364" grpId="1" animBg="1"/>
      <p:bldP spid="57365" grpId="0" animBg="1"/>
      <p:bldP spid="57365" grpId="1" animBg="1"/>
      <p:bldP spid="57370" grpId="0" animBg="1"/>
      <p:bldP spid="57370" grpId="1" animBg="1"/>
      <p:bldP spid="57371" grpId="0" animBg="1"/>
      <p:bldP spid="57371" grpId="1" animBg="1"/>
      <p:bldP spid="57372" grpId="0" animBg="1"/>
      <p:bldP spid="57372" grpId="1" animBg="1"/>
      <p:bldP spid="57373" grpId="0" animBg="1"/>
      <p:bldP spid="57373" grpId="1" animBg="1"/>
      <p:bldP spid="57374" grpId="0" animBg="1"/>
      <p:bldP spid="57374" grpId="1" animBg="1"/>
      <p:bldP spid="57375" grpId="0" animBg="1"/>
      <p:bldP spid="5737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0" y="1981200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8000" b="1">
                <a:solidFill>
                  <a:srgbClr val="FF0000"/>
                </a:solidFill>
                <a:latin typeface="Bradley Hand ITC" pitchFamily="66" charset="0"/>
              </a:rPr>
              <a:t>The Alien and Sedition 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152400" y="1295400"/>
            <a:ext cx="876300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BBE0E3"/>
                </a:solidFill>
                <a:latin typeface="Book Antiqua" pitchFamily="-103" charset="0"/>
              </a:rPr>
              <a:t>Pair Share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BBE0E3"/>
              </a:solidFill>
              <a:latin typeface="Book Antiqua" pitchFamily="-103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Book Antiqua" pitchFamily="-103" charset="0"/>
              </a:rPr>
              <a:t>What was the XYZ Affair? What did it result in?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Book Antiqua" pitchFamily="-103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FFFF"/>
                </a:solidFill>
                <a:latin typeface="Book Antiqua" pitchFamily="-103" charset="0"/>
              </a:rPr>
              <a:t>Why did the Federalists in Congress make the Alien and Sedition Acts?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828800" y="0"/>
            <a:ext cx="525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FFFFFF"/>
                </a:solidFill>
                <a:latin typeface="GoudyHandtooled BT" pitchFamily="82" charset="0"/>
              </a:rPr>
              <a:t>The Alien and Sedition Acts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5942013"/>
            <a:ext cx="7543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99FF66"/>
                </a:solidFill>
                <a:latin typeface="Courier New" pitchFamily="-103" charset="0"/>
                <a:ea typeface="Courier New" pitchFamily="-103" charset="0"/>
                <a:cs typeface="Courier New" pitchFamily="-103" charset="0"/>
              </a:rPr>
              <a:t>during his first year in office, President Adams sent representatives to Paris to try to settle the “undeclared war” that was being fought with France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381000"/>
            <a:ext cx="19812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BBE0E3"/>
                </a:solidFill>
                <a:latin typeface="Georgia" pitchFamily="-103" charset="0"/>
              </a:rPr>
              <a:t>the French representatives demanded that the USA pay them bribes before they would start to talk to them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en-US" sz="400">
              <a:solidFill>
                <a:srgbClr val="FFFFFF"/>
              </a:solidFill>
              <a:latin typeface="Comic Sans MS" pitchFamily="-103" charset="0"/>
            </a:endParaRP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Comic Sans MS" pitchFamily="-103" charset="0"/>
              </a:rPr>
              <a:t>the angry Americans returned home and ended all treaties with France – this became known as the </a:t>
            </a:r>
            <a:r>
              <a:rPr lang="en-US" sz="2000">
                <a:solidFill>
                  <a:srgbClr val="FF3300"/>
                </a:solidFill>
                <a:latin typeface="Comic Sans MS" pitchFamily="-103" charset="0"/>
              </a:rPr>
              <a:t>XYZ Affair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981200" y="533400"/>
            <a:ext cx="495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66FF"/>
                </a:solidFill>
                <a:latin typeface="Book Antiqua" pitchFamily="-103" charset="0"/>
              </a:rPr>
              <a:t>in response to the XYZ Affair, the USA started to build its navy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858000" y="0"/>
            <a:ext cx="2286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99FF66"/>
                </a:solidFill>
                <a:latin typeface="Comic Sans MS" pitchFamily="-103" charset="0"/>
              </a:rPr>
              <a:t>Federalists in Congress passed the </a:t>
            </a:r>
            <a:r>
              <a:rPr lang="en-US" sz="2000">
                <a:solidFill>
                  <a:srgbClr val="FF3300"/>
                </a:solidFill>
                <a:latin typeface="Comic Sans MS" pitchFamily="-103" charset="0"/>
              </a:rPr>
              <a:t>Alien and Sedition Acts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7391400" y="1371600"/>
            <a:ext cx="17526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these were designed to increase the </a:t>
            </a:r>
            <a:r>
              <a:rPr lang="en-US" sz="2000" b="1" i="1">
                <a:solidFill>
                  <a:srgbClr val="FF3300"/>
                </a:solidFill>
                <a:latin typeface="Book Antiqua" pitchFamily="-103" charset="0"/>
              </a:rPr>
              <a:t>power</a:t>
            </a:r>
            <a:r>
              <a:rPr lang="en-US" sz="2000">
                <a:solidFill>
                  <a:srgbClr val="FFFFFF"/>
                </a:solidFill>
              </a:rPr>
              <a:t> of the Federalists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BBE0E3"/>
                </a:solidFill>
                <a:latin typeface="Book Antiqua" pitchFamily="-103" charset="0"/>
              </a:rPr>
              <a:t>Adams threw a newspaper editor who criticized him in jail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BBE0E3"/>
                </a:solidFill>
                <a:latin typeface="Book Antiqua" pitchFamily="-103" charset="0"/>
              </a:rPr>
              <a:t>Madison and Jefferson helped write the </a:t>
            </a:r>
            <a:r>
              <a:rPr lang="en-US" sz="2000">
                <a:solidFill>
                  <a:srgbClr val="FF3300"/>
                </a:solidFill>
                <a:latin typeface="Book Antiqua" pitchFamily="-103" charset="0"/>
              </a:rPr>
              <a:t>Virginia and Kentucky Resolutions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0" y="0"/>
            <a:ext cx="1981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Georgia" pitchFamily="-103" charset="0"/>
              </a:rPr>
              <a:t>the Virginia and Kentucky Resolutions said the Alien and Sedition Acts could be ignored because they </a:t>
            </a:r>
            <a:r>
              <a:rPr lang="en-US" sz="2000">
                <a:solidFill>
                  <a:srgbClr val="FF3300"/>
                </a:solidFill>
                <a:latin typeface="Georgia" pitchFamily="-103" charset="0"/>
              </a:rPr>
              <a:t>violated the US Constitution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905000" y="60960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200">
                <a:solidFill>
                  <a:srgbClr val="FFFF99"/>
                </a:solidFill>
                <a:latin typeface="Comic Sans MS" pitchFamily="-103" charset="0"/>
              </a:rPr>
              <a:t>states should be able to </a:t>
            </a:r>
            <a:r>
              <a:rPr lang="en-US" sz="2200">
                <a:solidFill>
                  <a:srgbClr val="FF3300"/>
                </a:solidFill>
                <a:latin typeface="Comic Sans MS" pitchFamily="-103" charset="0"/>
              </a:rPr>
              <a:t>nullify</a:t>
            </a:r>
            <a:r>
              <a:rPr lang="en-US" sz="2200">
                <a:solidFill>
                  <a:srgbClr val="FFFF99"/>
                </a:solidFill>
                <a:latin typeface="Comic Sans MS" pitchFamily="-103" charset="0"/>
              </a:rPr>
              <a:t> (or cancel) unconstitutional laws</a:t>
            </a:r>
          </a:p>
        </p:txBody>
      </p:sp>
      <p:pic>
        <p:nvPicPr>
          <p:cNvPr id="139274" name="Picture 10" descr="/8th US History/PowerPoint - US History/3 - Polticial Parties/3 - US Early Republic/US Early Republic/8 Conflicts_and_Resolutions.asx">
            <a:hlinkClick r:id="" action="ppaction://media"/>
          </p:cNvPr>
          <p:cNvPicPr/>
          <p:nvPr>
            <p:ph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2057400" y="1524000"/>
            <a:ext cx="5181600" cy="3886200"/>
          </a:xfr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9367" fill="hold"/>
                                        <p:tgtEl>
                                          <p:spTgt spid="139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39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20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100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4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nodeType="withEffect">
                                  <p:stCondLst>
                                    <p:cond delay="60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nodeType="withEffect">
                                  <p:stCondLst>
                                    <p:cond delay="66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9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10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119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124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9274"/>
                </p:tgtEl>
              </p:cMediaNode>
            </p:video>
          </p:childTnLst>
        </p:cTn>
      </p:par>
    </p:tnLst>
    <p:bldLst>
      <p:bldP spid="61442" grpId="0"/>
      <p:bldP spid="61443" grpId="0"/>
      <p:bldP spid="614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Picture9"/>
          <p:cNvPicPr>
            <a:picLocks noChangeAspect="1" noChangeArrowheads="1"/>
          </p:cNvPicPr>
          <p:nvPr/>
        </p:nvPicPr>
        <p:blipFill>
          <a:blip r:embed="rId3"/>
          <a:srcRect t="2380" r="1085" b="3572"/>
          <a:stretch>
            <a:fillRect/>
          </a:stretch>
        </p:blipFill>
        <p:spPr bwMode="auto">
          <a:xfrm>
            <a:off x="228600" y="685800"/>
            <a:ext cx="4343400" cy="6019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4632" name="AutoShape 8"/>
          <p:cNvSpPr>
            <a:spLocks noChangeArrowheads="1"/>
          </p:cNvSpPr>
          <p:nvPr/>
        </p:nvSpPr>
        <p:spPr bwMode="auto">
          <a:xfrm>
            <a:off x="228600" y="838200"/>
            <a:ext cx="1447800" cy="1905000"/>
          </a:xfrm>
          <a:prstGeom prst="wedgeRoundRectCallout">
            <a:avLst>
              <a:gd name="adj1" fmla="val 25329"/>
              <a:gd name="adj2" fmla="val 62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“Pull away. Pull away my son. Don’t fear I’ll give you all my assistance</a:t>
            </a:r>
            <a:r>
              <a:rPr lang="en-US" sz="1600">
                <a:solidFill>
                  <a:srgbClr val="000000"/>
                </a:solidFill>
              </a:rPr>
              <a:t>.”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4633" name="AutoShape 9"/>
          <p:cNvSpPr>
            <a:spLocks noChangeArrowheads="1"/>
          </p:cNvSpPr>
          <p:nvPr/>
        </p:nvSpPr>
        <p:spPr bwMode="auto">
          <a:xfrm>
            <a:off x="1752600" y="457200"/>
            <a:ext cx="1905000" cy="2895600"/>
          </a:xfrm>
          <a:prstGeom prst="wedgeRoundRectCallout">
            <a:avLst>
              <a:gd name="adj1" fmla="val -30333"/>
              <a:gd name="adj2" fmla="val 5603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“Oh! I fear it is stronger rooted than I expected, but with the assistance of my old friend and a little more Brandy (alcohol) I will bring it down.”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mic Sans MS" pitchFamily="-103" charset="0"/>
            </a:endParaRP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0" y="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Comic Sans MS" pitchFamily="-103" charset="0"/>
              </a:rPr>
              <a:t>Alien and Sedition Acts</a:t>
            </a:r>
          </a:p>
        </p:txBody>
      </p:sp>
      <p:sp>
        <p:nvSpPr>
          <p:cNvPr id="154636" name="Text Box 12"/>
          <p:cNvSpPr txBox="1">
            <a:spLocks noChangeArrowheads="1"/>
          </p:cNvSpPr>
          <p:nvPr/>
        </p:nvSpPr>
        <p:spPr bwMode="auto">
          <a:xfrm>
            <a:off x="4724400" y="457200"/>
            <a:ext cx="2057400" cy="62325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What is Jefferson doing?</a:t>
            </a:r>
          </a:p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building the government</a:t>
            </a:r>
          </a:p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destroying the government</a:t>
            </a:r>
          </a:p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making a deal with the devil</a:t>
            </a:r>
          </a:p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hunting eagles</a:t>
            </a:r>
          </a:p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Comic Sans MS" pitchFamily="-103" charset="0"/>
            </a:endParaRPr>
          </a:p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Is the artist sympathetic to Jefferson?</a:t>
            </a:r>
          </a:p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yes</a:t>
            </a:r>
          </a:p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no</a:t>
            </a:r>
          </a:p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can’t tell</a:t>
            </a:r>
          </a:p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the artist likes Jefferson, but not this action </a:t>
            </a:r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6781800" y="457200"/>
            <a:ext cx="2133600" cy="62325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Where do you think this cartoon would have appeared?</a:t>
            </a:r>
          </a:p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in a magazine</a:t>
            </a:r>
          </a:p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in a newspaper</a:t>
            </a:r>
          </a:p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on television</a:t>
            </a:r>
          </a:p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overseas</a:t>
            </a:r>
          </a:p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Comic Sans MS" pitchFamily="-103" charset="0"/>
            </a:endParaRPr>
          </a:p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The artist would agree with the</a:t>
            </a:r>
          </a:p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government’s right to silence criticism.</a:t>
            </a:r>
          </a:p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First Amendment.</a:t>
            </a:r>
          </a:p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devil.</a:t>
            </a:r>
          </a:p>
          <a:p>
            <a:pPr marL="342900" indent="-342900" defTabSz="914400" fontAlgn="base">
              <a:spcBef>
                <a:spcPct val="50000"/>
              </a:spcBef>
              <a:spcAft>
                <a:spcPct val="0"/>
              </a:spcAft>
              <a:buFontTx/>
              <a:buAutoNum type="alphaLcPeriod"/>
            </a:pPr>
            <a:r>
              <a:rPr lang="en-US" sz="1600">
                <a:solidFill>
                  <a:srgbClr val="000000"/>
                </a:solidFill>
                <a:latin typeface="Comic Sans MS" pitchFamily="-103" charset="0"/>
              </a:rPr>
              <a:t>idea that people can bring down governments.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46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4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4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4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4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4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4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4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4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4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46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46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4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4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4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4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54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4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4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54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546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546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fill="hold"/>
                                        <p:tgtEl>
                                          <p:spTgt spid="154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4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54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154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54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54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154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4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54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500" fill="hold"/>
                                        <p:tgtEl>
                                          <p:spTgt spid="154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54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54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2" grpId="0" animBg="1"/>
      <p:bldP spid="154633" grpId="0" animBg="1"/>
      <p:bldP spid="154634" grpId="0"/>
      <p:bldP spid="154636" grpId="0" build="allAtOnce" animBg="1"/>
      <p:bldP spid="15463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0"/>
            <a:ext cx="3886200" cy="28686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381000" y="5942013"/>
            <a:ext cx="3886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Bookman Old Style" pitchFamily="-103" charset="0"/>
              </a:rPr>
              <a:t>To raise money to pay the debt, Hamilton gets Congress to make a new tax on whiskey.</a:t>
            </a:r>
          </a:p>
        </p:txBody>
      </p:sp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152400" y="2895600"/>
            <a:ext cx="19812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Bookman Old Style" pitchFamily="-103" charset="0"/>
              </a:rPr>
              <a:t>Adams sends diplomats to France to get an end to French attacks on US ships.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Bookman Old Style" pitchFamily="-103" charset="0"/>
              </a:rPr>
              <a:t>The French agents demanded a bribe.</a:t>
            </a:r>
          </a:p>
        </p:txBody>
      </p:sp>
      <p:pic>
        <p:nvPicPr>
          <p:cNvPr id="184325" name="Picture 5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895600"/>
            <a:ext cx="6248400" cy="26701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4326" name="Picture 6" descr="JohnAdam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981200"/>
            <a:ext cx="2801938" cy="46815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4327" name="Picture 7" descr="trafalg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971800"/>
            <a:ext cx="5257800" cy="3025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4328" name="Picture 8" descr="jay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2895600"/>
            <a:ext cx="2441575" cy="3124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4329" name="Picture 9" descr="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3276600"/>
            <a:ext cx="7772400" cy="29400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1752600" y="1981200"/>
            <a:ext cx="472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99FF"/>
                </a:solidFill>
                <a:latin typeface="Bookman Old Style" pitchFamily="-103" charset="0"/>
              </a:rPr>
              <a:t>President Washington realizes that he needs help running the government. He asks different men to help him run the country.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533400" y="62484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Bookman Old Style" pitchFamily="-103" charset="0"/>
              </a:rPr>
              <a:t>How much power does the Constitution give the government? </a:t>
            </a:r>
          </a:p>
        </p:txBody>
      </p:sp>
      <p:pic>
        <p:nvPicPr>
          <p:cNvPr id="184332" name="Picture 12" descr="washingt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2209800"/>
            <a:ext cx="30956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21" name="Line 13"/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5422" name="Line 14"/>
          <p:cNvSpPr>
            <a:spLocks noChangeShapeType="1"/>
          </p:cNvSpPr>
          <p:nvPr/>
        </p:nvSpPr>
        <p:spPr bwMode="auto">
          <a:xfrm>
            <a:off x="685800" y="12192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35" name="Text Box 15"/>
          <p:cNvSpPr txBox="1">
            <a:spLocks noChangeArrowheads="1"/>
          </p:cNvSpPr>
          <p:nvPr/>
        </p:nvSpPr>
        <p:spPr bwMode="auto">
          <a:xfrm>
            <a:off x="0" y="228600"/>
            <a:ext cx="1371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FFFF"/>
                </a:solidFill>
              </a:rPr>
              <a:t>Washington becomes 1</a:t>
            </a:r>
            <a:r>
              <a:rPr lang="en-US" sz="1600" baseline="30000">
                <a:solidFill>
                  <a:srgbClr val="FFFFFF"/>
                </a:solidFill>
              </a:rPr>
              <a:t>st</a:t>
            </a:r>
            <a:r>
              <a:rPr lang="en-US" sz="1600">
                <a:solidFill>
                  <a:srgbClr val="FFFFFF"/>
                </a:solidFill>
              </a:rPr>
              <a:t> President</a:t>
            </a:r>
          </a:p>
        </p:txBody>
      </p:sp>
      <p:sp>
        <p:nvSpPr>
          <p:cNvPr id="145424" name="Line 16"/>
          <p:cNvSpPr>
            <a:spLocks noChangeShapeType="1"/>
          </p:cNvSpPr>
          <p:nvPr/>
        </p:nvSpPr>
        <p:spPr bwMode="auto">
          <a:xfrm>
            <a:off x="1524000" y="12192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5425" name="Line 17"/>
          <p:cNvSpPr>
            <a:spLocks noChangeShapeType="1"/>
          </p:cNvSpPr>
          <p:nvPr/>
        </p:nvSpPr>
        <p:spPr bwMode="auto">
          <a:xfrm>
            <a:off x="2362200" y="12192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5426" name="Line 18"/>
          <p:cNvSpPr>
            <a:spLocks noChangeShapeType="1"/>
          </p:cNvSpPr>
          <p:nvPr/>
        </p:nvSpPr>
        <p:spPr bwMode="auto">
          <a:xfrm>
            <a:off x="3276600" y="12192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5427" name="Line 19"/>
          <p:cNvSpPr>
            <a:spLocks noChangeShapeType="1"/>
          </p:cNvSpPr>
          <p:nvPr/>
        </p:nvSpPr>
        <p:spPr bwMode="auto">
          <a:xfrm>
            <a:off x="4191000" y="12192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5428" name="Text Box 20"/>
          <p:cNvSpPr txBox="1">
            <a:spLocks noChangeArrowheads="1"/>
          </p:cNvSpPr>
          <p:nvPr/>
        </p:nvSpPr>
        <p:spPr bwMode="auto">
          <a:xfrm>
            <a:off x="228600" y="1524000"/>
            <a:ext cx="89154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FFFF"/>
                </a:solidFill>
              </a:rPr>
              <a:t>1789	1790	1791	1792	1793	1794	1795	1796	1797	1798</a:t>
            </a:r>
            <a:r>
              <a:rPr lang="en-US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145429" name="Line 21"/>
          <p:cNvSpPr>
            <a:spLocks noChangeShapeType="1"/>
          </p:cNvSpPr>
          <p:nvPr/>
        </p:nvSpPr>
        <p:spPr bwMode="auto">
          <a:xfrm>
            <a:off x="5105400" y="12192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5430" name="Line 22"/>
          <p:cNvSpPr>
            <a:spLocks noChangeShapeType="1"/>
          </p:cNvSpPr>
          <p:nvPr/>
        </p:nvSpPr>
        <p:spPr bwMode="auto">
          <a:xfrm>
            <a:off x="6019800" y="12192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5431" name="Line 23"/>
          <p:cNvSpPr>
            <a:spLocks noChangeShapeType="1"/>
          </p:cNvSpPr>
          <p:nvPr/>
        </p:nvSpPr>
        <p:spPr bwMode="auto">
          <a:xfrm>
            <a:off x="6934200" y="12192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5432" name="Line 24"/>
          <p:cNvSpPr>
            <a:spLocks noChangeShapeType="1"/>
          </p:cNvSpPr>
          <p:nvPr/>
        </p:nvSpPr>
        <p:spPr bwMode="auto">
          <a:xfrm>
            <a:off x="7848600" y="12192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5433" name="Line 25"/>
          <p:cNvSpPr>
            <a:spLocks noChangeShapeType="1"/>
          </p:cNvSpPr>
          <p:nvPr/>
        </p:nvSpPr>
        <p:spPr bwMode="auto">
          <a:xfrm>
            <a:off x="8763000" y="12192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46" name="Text Box 26"/>
          <p:cNvSpPr txBox="1">
            <a:spLocks noChangeArrowheads="1"/>
          </p:cNvSpPr>
          <p:nvPr/>
        </p:nvSpPr>
        <p:spPr bwMode="auto">
          <a:xfrm>
            <a:off x="0" y="1905000"/>
            <a:ext cx="1295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99FF99"/>
                </a:solidFill>
              </a:rPr>
              <a:t>French Revolution begins</a:t>
            </a:r>
          </a:p>
        </p:txBody>
      </p:sp>
      <p:sp>
        <p:nvSpPr>
          <p:cNvPr id="184347" name="Text Box 27"/>
          <p:cNvSpPr txBox="1">
            <a:spLocks noChangeArrowheads="1"/>
          </p:cNvSpPr>
          <p:nvPr/>
        </p:nvSpPr>
        <p:spPr bwMode="auto">
          <a:xfrm>
            <a:off x="1752600" y="0"/>
            <a:ext cx="1143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FF66"/>
                </a:solidFill>
              </a:rPr>
              <a:t>Congress creates Bank of the USA</a:t>
            </a:r>
          </a:p>
        </p:txBody>
      </p:sp>
      <p:sp>
        <p:nvSpPr>
          <p:cNvPr id="184348" name="Text Box 28"/>
          <p:cNvSpPr txBox="1">
            <a:spLocks noChangeArrowheads="1"/>
          </p:cNvSpPr>
          <p:nvPr/>
        </p:nvSpPr>
        <p:spPr bwMode="auto">
          <a:xfrm>
            <a:off x="3429000" y="0"/>
            <a:ext cx="1447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99FF99"/>
                </a:solidFill>
              </a:rPr>
              <a:t>Washington makes Neutrality Proclamation</a:t>
            </a:r>
          </a:p>
        </p:txBody>
      </p:sp>
      <p:sp>
        <p:nvSpPr>
          <p:cNvPr id="184349" name="Text Box 29"/>
          <p:cNvSpPr txBox="1">
            <a:spLocks noChangeArrowheads="1"/>
          </p:cNvSpPr>
          <p:nvPr/>
        </p:nvSpPr>
        <p:spPr bwMode="auto">
          <a:xfrm>
            <a:off x="2667000" y="1828800"/>
            <a:ext cx="1219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FFFF"/>
                </a:solidFill>
              </a:rPr>
              <a:t>French Revolution becomes violent</a:t>
            </a:r>
          </a:p>
        </p:txBody>
      </p:sp>
      <p:sp>
        <p:nvSpPr>
          <p:cNvPr id="184350" name="Text Box 30"/>
          <p:cNvSpPr txBox="1">
            <a:spLocks noChangeArrowheads="1"/>
          </p:cNvSpPr>
          <p:nvPr/>
        </p:nvSpPr>
        <p:spPr bwMode="auto">
          <a:xfrm>
            <a:off x="5562600" y="228600"/>
            <a:ext cx="1447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FFFF"/>
                </a:solidFill>
              </a:rPr>
              <a:t>Jay’s Treaty keeps peace with Britain</a:t>
            </a:r>
          </a:p>
        </p:txBody>
      </p:sp>
      <p:sp>
        <p:nvSpPr>
          <p:cNvPr id="184351" name="Text Box 31"/>
          <p:cNvSpPr txBox="1">
            <a:spLocks noChangeArrowheads="1"/>
          </p:cNvSpPr>
          <p:nvPr/>
        </p:nvSpPr>
        <p:spPr bwMode="auto">
          <a:xfrm>
            <a:off x="6934200" y="152400"/>
            <a:ext cx="1371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FF66"/>
                </a:solidFill>
              </a:rPr>
              <a:t>John Adams becomes 2</a:t>
            </a:r>
            <a:r>
              <a:rPr lang="en-US" sz="1600" baseline="30000">
                <a:solidFill>
                  <a:srgbClr val="FFFF66"/>
                </a:solidFill>
              </a:rPr>
              <a:t>nd</a:t>
            </a:r>
            <a:r>
              <a:rPr lang="en-US" sz="1600">
                <a:solidFill>
                  <a:srgbClr val="FFFF66"/>
                </a:solidFill>
              </a:rPr>
              <a:t> President</a:t>
            </a:r>
          </a:p>
        </p:txBody>
      </p:sp>
      <p:sp>
        <p:nvSpPr>
          <p:cNvPr id="184352" name="Text Box 32"/>
          <p:cNvSpPr txBox="1">
            <a:spLocks noChangeArrowheads="1"/>
          </p:cNvSpPr>
          <p:nvPr/>
        </p:nvSpPr>
        <p:spPr bwMode="auto">
          <a:xfrm>
            <a:off x="8153400" y="0"/>
            <a:ext cx="990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BBE0E3"/>
                </a:solidFill>
              </a:rPr>
              <a:t>Alien and Sedition Acts</a:t>
            </a:r>
          </a:p>
        </p:txBody>
      </p:sp>
      <p:pic>
        <p:nvPicPr>
          <p:cNvPr id="184353" name="Picture 33" descr="3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1600" y="2667000"/>
            <a:ext cx="6464300" cy="39957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4354" name="Picture 34" descr="a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33600" y="3276600"/>
            <a:ext cx="4724400" cy="2997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4355" name="Text Box 35"/>
          <p:cNvSpPr txBox="1">
            <a:spLocks noChangeArrowheads="1"/>
          </p:cNvSpPr>
          <p:nvPr/>
        </p:nvSpPr>
        <p:spPr bwMode="auto">
          <a:xfrm>
            <a:off x="7162800" y="3505200"/>
            <a:ext cx="1600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Bookman Old Style" pitchFamily="-103" charset="0"/>
              </a:rPr>
              <a:t>Washington asks Alexander Hamilton to run the USA’s economy.</a:t>
            </a:r>
          </a:p>
        </p:txBody>
      </p:sp>
      <p:sp>
        <p:nvSpPr>
          <p:cNvPr id="184356" name="Text Box 36"/>
          <p:cNvSpPr txBox="1">
            <a:spLocks noChangeArrowheads="1"/>
          </p:cNvSpPr>
          <p:nvPr/>
        </p:nvSpPr>
        <p:spPr bwMode="auto">
          <a:xfrm>
            <a:off x="381000" y="5638800"/>
            <a:ext cx="4191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Bookman Old Style" pitchFamily="-103" charset="0"/>
              </a:rPr>
              <a:t>He asks Thomas Jefferson to run the USA’s dealings with foreign countries.</a:t>
            </a:r>
          </a:p>
        </p:txBody>
      </p:sp>
      <p:pic>
        <p:nvPicPr>
          <p:cNvPr id="184357" name="Picture 37" descr="jefferson_larg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90600" y="3352800"/>
            <a:ext cx="2857500" cy="21431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4358" name="Picture 38" descr="AlexanderHamilto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3352800"/>
            <a:ext cx="2381250" cy="3038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4359" name="Text Box 39"/>
          <p:cNvSpPr txBox="1">
            <a:spLocks noChangeArrowheads="1"/>
          </p:cNvSpPr>
          <p:nvPr/>
        </p:nvSpPr>
        <p:spPr bwMode="auto">
          <a:xfrm>
            <a:off x="152400" y="35814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Bookman Old Style" pitchFamily="-103" charset="0"/>
              </a:rPr>
              <a:t>Unfortunately the two men argue about everything.</a:t>
            </a:r>
          </a:p>
        </p:txBody>
      </p:sp>
      <p:pic>
        <p:nvPicPr>
          <p:cNvPr id="184360" name="Picture 40" descr="74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5000" y="2895600"/>
            <a:ext cx="5105400" cy="3727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4361" name="Picture 41" descr="War in Europ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24400" y="2590800"/>
            <a:ext cx="4187825" cy="40497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4362" name="Picture 42" descr="img001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33400" y="2971800"/>
            <a:ext cx="2655888" cy="2971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4363" name="Text Box 43"/>
          <p:cNvSpPr txBox="1">
            <a:spLocks noChangeArrowheads="1"/>
          </p:cNvSpPr>
          <p:nvPr/>
        </p:nvSpPr>
        <p:spPr bwMode="auto">
          <a:xfrm>
            <a:off x="304800" y="5942013"/>
            <a:ext cx="3048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Bookman Old Style" pitchFamily="-103" charset="0"/>
              </a:rPr>
              <a:t>European monarchs fear the example of the French Revolution.</a:t>
            </a:r>
          </a:p>
        </p:txBody>
      </p:sp>
      <p:sp>
        <p:nvSpPr>
          <p:cNvPr id="184364" name="Text Box 44"/>
          <p:cNvSpPr txBox="1">
            <a:spLocks noChangeArrowheads="1"/>
          </p:cNvSpPr>
          <p:nvPr/>
        </p:nvSpPr>
        <p:spPr bwMode="auto">
          <a:xfrm>
            <a:off x="3200400" y="3352800"/>
            <a:ext cx="1524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Bookman Old Style" pitchFamily="-103" charset="0"/>
              </a:rPr>
              <a:t>Armies from across Europe attack France to end the Revolution.</a:t>
            </a:r>
          </a:p>
        </p:txBody>
      </p:sp>
      <p:pic>
        <p:nvPicPr>
          <p:cNvPr id="184365" name="Picture 45" descr="docume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15000" y="2362200"/>
            <a:ext cx="3009900" cy="2800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4366" name="Text Box 46"/>
          <p:cNvSpPr txBox="1">
            <a:spLocks noChangeArrowheads="1"/>
          </p:cNvSpPr>
          <p:nvPr/>
        </p:nvSpPr>
        <p:spPr bwMode="auto">
          <a:xfrm>
            <a:off x="5638800" y="5181600"/>
            <a:ext cx="32004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Bookman Old Style" pitchFamily="-103" charset="0"/>
              </a:rPr>
              <a:t>Both Britain and France want the USA’s support.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Bookman Old Style" pitchFamily="-103" charset="0"/>
              </a:rPr>
              <a:t> Both start to attack US ships to force the US to choose sides.</a:t>
            </a:r>
          </a:p>
        </p:txBody>
      </p:sp>
      <p:sp>
        <p:nvSpPr>
          <p:cNvPr id="184367" name="Text Box 47"/>
          <p:cNvSpPr txBox="1">
            <a:spLocks noChangeArrowheads="1"/>
          </p:cNvSpPr>
          <p:nvPr/>
        </p:nvSpPr>
        <p:spPr bwMode="auto">
          <a:xfrm>
            <a:off x="304800" y="3810000"/>
            <a:ext cx="1981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Bookman Old Style" pitchFamily="-103" charset="0"/>
              </a:rPr>
              <a:t>Washington sent John Jay to make a peace treaty with England.</a:t>
            </a:r>
          </a:p>
        </p:txBody>
      </p:sp>
      <p:sp>
        <p:nvSpPr>
          <p:cNvPr id="184368" name="Text Box 48"/>
          <p:cNvSpPr txBox="1">
            <a:spLocks noChangeArrowheads="1"/>
          </p:cNvSpPr>
          <p:nvPr/>
        </p:nvSpPr>
        <p:spPr bwMode="auto">
          <a:xfrm>
            <a:off x="4648200" y="228600"/>
            <a:ext cx="1066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FF"/>
                </a:solidFill>
              </a:rPr>
              <a:t>Whiskey Rebellion</a:t>
            </a:r>
          </a:p>
        </p:txBody>
      </p:sp>
      <p:sp>
        <p:nvSpPr>
          <p:cNvPr id="184369" name="Text Box 49"/>
          <p:cNvSpPr txBox="1">
            <a:spLocks noChangeArrowheads="1"/>
          </p:cNvSpPr>
          <p:nvPr/>
        </p:nvSpPr>
        <p:spPr bwMode="auto">
          <a:xfrm>
            <a:off x="3733800" y="1828800"/>
            <a:ext cx="91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BBE0E3"/>
                </a:solidFill>
              </a:rPr>
              <a:t>War in Europe</a:t>
            </a:r>
          </a:p>
        </p:txBody>
      </p:sp>
      <p:pic>
        <p:nvPicPr>
          <p:cNvPr id="184370" name="Picture 50" descr="e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419600" y="3581400"/>
            <a:ext cx="4460875" cy="18938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4371" name="Text Box 51"/>
          <p:cNvSpPr txBox="1">
            <a:spLocks noChangeArrowheads="1"/>
          </p:cNvSpPr>
          <p:nvPr/>
        </p:nvSpPr>
        <p:spPr bwMode="auto">
          <a:xfrm>
            <a:off x="4419600" y="5486400"/>
            <a:ext cx="472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Bookman Old Style" pitchFamily="-103" charset="0"/>
              </a:rPr>
              <a:t>Farmers in Pennsylvania started a rebellion. Washington personally led the army to end the rebellion.</a:t>
            </a:r>
          </a:p>
        </p:txBody>
      </p:sp>
      <p:pic>
        <p:nvPicPr>
          <p:cNvPr id="184372" name="Picture 52" descr="c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133600" y="2667000"/>
            <a:ext cx="5105400" cy="3875088"/>
          </a:xfrm>
          <a:prstGeom prst="rect">
            <a:avLst/>
          </a:prstGeom>
          <a:solidFill>
            <a:srgbClr val="D60093"/>
          </a:solidFill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4373" name="Text Box 53"/>
          <p:cNvSpPr txBox="1">
            <a:spLocks noChangeArrowheads="1"/>
          </p:cNvSpPr>
          <p:nvPr/>
        </p:nvSpPr>
        <p:spPr bwMode="auto">
          <a:xfrm>
            <a:off x="7315200" y="19050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FF99FF"/>
                </a:solidFill>
              </a:rPr>
              <a:t>XYZ Affair</a:t>
            </a:r>
          </a:p>
        </p:txBody>
      </p:sp>
      <p:sp>
        <p:nvSpPr>
          <p:cNvPr id="184374" name="Text Box 54"/>
          <p:cNvSpPr txBox="1">
            <a:spLocks noChangeArrowheads="1"/>
          </p:cNvSpPr>
          <p:nvPr/>
        </p:nvSpPr>
        <p:spPr bwMode="auto">
          <a:xfrm>
            <a:off x="6705600" y="2667000"/>
            <a:ext cx="22098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Bookman Old Style" pitchFamily="-103" charset="0"/>
              </a:rPr>
              <a:t>Newspapers start criticizing President Adams. They also divide American opinions.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Bookman Old Style" pitchFamily="-103" charset="0"/>
              </a:rPr>
              <a:t>To punish Republicans (Jefferson’s followers), Federalists pass the Alien and Sedition Acts.</a:t>
            </a:r>
          </a:p>
        </p:txBody>
      </p:sp>
      <p:pic>
        <p:nvPicPr>
          <p:cNvPr id="184375" name="Picture 55" descr="sedition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447800" y="2743200"/>
            <a:ext cx="5029200" cy="38020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4376" name="Text Box 56"/>
          <p:cNvSpPr txBox="1">
            <a:spLocks noChangeArrowheads="1"/>
          </p:cNvSpPr>
          <p:nvPr/>
        </p:nvSpPr>
        <p:spPr bwMode="auto">
          <a:xfrm>
            <a:off x="6858000" y="2590800"/>
            <a:ext cx="213360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Bookman Old Style" pitchFamily="-103" charset="0"/>
              </a:rPr>
              <a:t>Jefferson and Madison respond to the Alien and Sedition Acts by trying to get Kentucky and Virginia to </a:t>
            </a:r>
            <a:r>
              <a:rPr lang="en-US">
                <a:solidFill>
                  <a:srgbClr val="FF0000"/>
                </a:solidFill>
                <a:latin typeface="Bookman Old Style" pitchFamily="-103" charset="0"/>
              </a:rPr>
              <a:t>declare</a:t>
            </a:r>
            <a:r>
              <a:rPr lang="en-US">
                <a:solidFill>
                  <a:srgbClr val="FFFFFF"/>
                </a:solidFill>
                <a:latin typeface="Bookman Old Style" pitchFamily="-103" charset="0"/>
              </a:rPr>
              <a:t> the </a:t>
            </a:r>
            <a:r>
              <a:rPr lang="en-US">
                <a:solidFill>
                  <a:srgbClr val="FF0000"/>
                </a:solidFill>
                <a:latin typeface="Bookman Old Style" pitchFamily="-103" charset="0"/>
              </a:rPr>
              <a:t>laws unconstitutional</a:t>
            </a:r>
            <a:r>
              <a:rPr lang="en-US">
                <a:solidFill>
                  <a:srgbClr val="FFFFFF"/>
                </a:solidFill>
                <a:latin typeface="Bookman Old Style" pitchFamily="-103" charset="0"/>
              </a:rPr>
              <a:t>.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Bookman Old Style" pitchFamily="-103" charset="0"/>
              </a:rPr>
              <a:t>They get the Kentucky and Virginia Resolutions passed.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84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84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8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8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8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8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84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8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184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184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184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84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8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70" decel="100000"/>
                                        <p:tgtEl>
                                          <p:spTgt spid="1843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770" decel="100000"/>
                                        <p:tgtEl>
                                          <p:spTgt spid="1843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9" dur="770" fill="hold"/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770" fill="hold"/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8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4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8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8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8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18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770" decel="100000"/>
                                        <p:tgtEl>
                                          <p:spTgt spid="184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770" decel="100000"/>
                                        <p:tgtEl>
                                          <p:spTgt spid="184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3" dur="77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5" dur="77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1" dur="80"/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2" dur="80"/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80"/>
                                        <p:tgtEl>
                                          <p:spTgt spid="184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18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18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18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18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7" dur="80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8" dur="80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80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18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9" dur="80"/>
                                        <p:tgtEl>
                                          <p:spTgt spid="184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0" dur="80"/>
                                        <p:tgtEl>
                                          <p:spTgt spid="184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80"/>
                                        <p:tgtEl>
                                          <p:spTgt spid="184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18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49" dur="500"/>
                                        <p:tgtEl>
                                          <p:spTgt spid="18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18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18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6" dur="80"/>
                                        <p:tgtEl>
                                          <p:spTgt spid="184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7" dur="80"/>
                                        <p:tgtEl>
                                          <p:spTgt spid="184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80"/>
                                        <p:tgtEl>
                                          <p:spTgt spid="184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2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3" dur="80"/>
                                        <p:tgtEl>
                                          <p:spTgt spid="184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4" dur="80"/>
                                        <p:tgtEl>
                                          <p:spTgt spid="184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80"/>
                                        <p:tgtEl>
                                          <p:spTgt spid="184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0" dur="80"/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1" dur="80"/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80"/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6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09" dur="500"/>
                                        <p:tgtEl>
                                          <p:spTgt spid="18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2" dur="500"/>
                                        <p:tgtEl>
                                          <p:spTgt spid="18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15" dur="500"/>
                                        <p:tgtEl>
                                          <p:spTgt spid="18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18" dur="500"/>
                                        <p:tgtEl>
                                          <p:spTgt spid="184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9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4" dur="80"/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5" dur="80"/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80"/>
                                        <p:tgtEl>
                                          <p:spTgt spid="184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0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500"/>
                                        <p:tgtEl>
                                          <p:spTgt spid="18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1" dur="80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2" dur="80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80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770" decel="100000"/>
                                        <p:tgtEl>
                                          <p:spTgt spid="184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7" dur="770" decel="100000"/>
                                        <p:tgtEl>
                                          <p:spTgt spid="1843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9" dur="770" fill="hold"/>
                                        <p:tgtEl>
                                          <p:spTgt spid="18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1" dur="770" fill="hold"/>
                                        <p:tgtEl>
                                          <p:spTgt spid="18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6" dur="500"/>
                                        <p:tgtEl>
                                          <p:spTgt spid="184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79" dur="500"/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82" dur="500"/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8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3" dur="80"/>
                                        <p:tgtEl>
                                          <p:spTgt spid="184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4" dur="80"/>
                                        <p:tgtEl>
                                          <p:spTgt spid="184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5" dur="80"/>
                                        <p:tgtEl>
                                          <p:spTgt spid="184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84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84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84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184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8" dur="80"/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9" dur="80"/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0" dur="80"/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4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0" dur="500"/>
                                        <p:tgtEl>
                                          <p:spTgt spid="18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24" dur="500"/>
                                        <p:tgtEl>
                                          <p:spTgt spid="184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27" dur="500"/>
                                        <p:tgtEl>
                                          <p:spTgt spid="184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3" dur="80"/>
                                        <p:tgtEl>
                                          <p:spTgt spid="184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4" dur="80"/>
                                        <p:tgtEl>
                                          <p:spTgt spid="184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5" dur="80"/>
                                        <p:tgtEl>
                                          <p:spTgt spid="184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184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184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184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184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/>
      <p:bldP spid="184323" grpId="1"/>
      <p:bldP spid="184324" grpId="0" build="allAtOnce"/>
      <p:bldP spid="184330" grpId="0"/>
      <p:bldP spid="184330" grpId="1"/>
      <p:bldP spid="184331" grpId="0"/>
      <p:bldP spid="184331" grpId="1"/>
      <p:bldP spid="184335" grpId="0"/>
      <p:bldP spid="184346" grpId="0"/>
      <p:bldP spid="184347" grpId="0"/>
      <p:bldP spid="184348" grpId="0"/>
      <p:bldP spid="184349" grpId="0"/>
      <p:bldP spid="184350" grpId="0"/>
      <p:bldP spid="184351" grpId="0"/>
      <p:bldP spid="184352" grpId="0"/>
      <p:bldP spid="184355" grpId="0" build="allAtOnce"/>
      <p:bldP spid="184356" grpId="0" build="allAtOnce"/>
      <p:bldP spid="184359" grpId="0"/>
      <p:bldP spid="184359" grpId="1"/>
      <p:bldP spid="184363" grpId="0"/>
      <p:bldP spid="184363" grpId="1"/>
      <p:bldP spid="184364" grpId="0"/>
      <p:bldP spid="184364" grpId="1"/>
      <p:bldP spid="184366" grpId="0" build="allAtOnce"/>
      <p:bldP spid="184367" grpId="0"/>
      <p:bldP spid="184367" grpId="1"/>
      <p:bldP spid="184368" grpId="0"/>
      <p:bldP spid="184369" grpId="0"/>
      <p:bldP spid="184371" grpId="0"/>
      <p:bldP spid="184371" grpId="1"/>
      <p:bldP spid="184373" grpId="0"/>
      <p:bldP spid="184374" grpId="0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709</Words>
  <Application>Microsoft Macintosh PowerPoint</Application>
  <PresentationFormat>On-screen Show (4:3)</PresentationFormat>
  <Paragraphs>87</Paragraphs>
  <Slides>8</Slides>
  <Notes>8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Slide 1</vt:lpstr>
      <vt:lpstr>Slide 2</vt:lpstr>
      <vt:lpstr>The Problems with France…</vt:lpstr>
      <vt:lpstr>Slide 4</vt:lpstr>
      <vt:lpstr>Slide 5</vt:lpstr>
      <vt:lpstr>Slide 6</vt:lpstr>
      <vt:lpstr>Slide 7</vt:lpstr>
      <vt:lpstr>Slide 8</vt:lpstr>
    </vt:vector>
  </TitlesOfParts>
  <Company>Doig Intermediate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Kelley Hundley</dc:creator>
  <cp:lastModifiedBy>Kelley Hundley</cp:lastModifiedBy>
  <cp:revision>1</cp:revision>
  <dcterms:created xsi:type="dcterms:W3CDTF">2013-11-13T03:28:44Z</dcterms:created>
  <dcterms:modified xsi:type="dcterms:W3CDTF">2013-11-13T03:30:28Z</dcterms:modified>
</cp:coreProperties>
</file>