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FBBB7-3C5B-3A46-973A-13973949BDE4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12C4D-1F6B-174E-9C9C-1760C70903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607BC-AD96-B041-B514-3E671CA6A79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8B261-FBE1-EC4E-83D6-EBA0594D336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38038-E596-AD4F-ACC5-6D6D6CE1559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812C8-C427-7A42-AFB4-7AA05F572D8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239FF-106B-2345-A050-E0C30FCA10B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F8F93-2570-2844-A051-261E193ED17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67392-73BA-0F44-A475-03E8B4B8E9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F397-7C7A-674A-97AA-D1CFD54EA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844C41-7112-3A46-BA40-885C1591B4AD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6248400" cy="48577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85800" y="5334000"/>
            <a:ext cx="5715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At the center of the Aztec empire was the wonderful city of Tenochtitlan.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When the Spaniards arrived in 1519 AD, Tenochtitlan was twice as big as any European city.</a:t>
            </a:r>
          </a:p>
        </p:txBody>
      </p:sp>
      <p:pic>
        <p:nvPicPr>
          <p:cNvPr id="96260" name="Picture 4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56000"/>
            <a:ext cx="6718300" cy="3136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57200" y="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Georgia" pitchFamily="-1" charset="0"/>
              </a:rPr>
              <a:t>Growth of the Aztec</a:t>
            </a:r>
          </a:p>
        </p:txBody>
      </p:sp>
      <p:pic>
        <p:nvPicPr>
          <p:cNvPr id="96262" name="Picture 6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52400"/>
            <a:ext cx="3887788" cy="31035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609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0" y="533400"/>
            <a:ext cx="50292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By 1440, Moctezuma I had risen to become emperor to the Aztec.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The Aztec were excellent soldiers and they went to war. The Aztec conquered the other tribes in the Valley of Mexico, and Tenochtitlan became the center of a large and powerful empire.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As the empire grew, conquered people were not required to become Aztec. They could keep their language, religion, and even leaders.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eorgia" pitchFamily="-1" charset="0"/>
            </a:endParaRPr>
          </a:p>
        </p:txBody>
      </p:sp>
      <p:pic>
        <p:nvPicPr>
          <p:cNvPr id="96265" name="Picture 9" descr="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267200"/>
            <a:ext cx="3429000" cy="2365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28600" y="5410200"/>
            <a:ext cx="5105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Conquered people could not become Aztec. They were forced to pay heavy tribute (taxes) to the Aztec.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Tribute would also include people for sacrifice…</a:t>
            </a:r>
          </a:p>
        </p:txBody>
      </p:sp>
      <p:pic>
        <p:nvPicPr>
          <p:cNvPr id="96267" name="Picture 11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28600"/>
            <a:ext cx="2655888" cy="38306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6268" name="Picture 12" descr="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57200"/>
            <a:ext cx="8686800" cy="46656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6269" name="Oval 13"/>
          <p:cNvSpPr>
            <a:spLocks noChangeArrowheads="1"/>
          </p:cNvSpPr>
          <p:nvPr/>
        </p:nvSpPr>
        <p:spPr bwMode="auto">
          <a:xfrm>
            <a:off x="1143000" y="2514600"/>
            <a:ext cx="8382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6270" name="Picture 14" descr="3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648200"/>
            <a:ext cx="4648200" cy="1909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6271" name="Picture 15" descr="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28600"/>
            <a:ext cx="2590800" cy="4419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6272" name="Picture 16" descr="5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6800" y="4724400"/>
            <a:ext cx="4038600" cy="17319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96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allAtOnce"/>
      <p:bldP spid="96261" grpId="0"/>
      <p:bldP spid="96264" grpId="0" build="allAtOnce"/>
      <p:bldP spid="96266" grpId="0" build="allAtOnce"/>
      <p:bldP spid="96269" grpId="0" animBg="1"/>
      <p:bldP spid="9626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 descr="5"/>
          <p:cNvPicPr>
            <a:picLocks noChangeAspect="1" noChangeArrowheads="1"/>
          </p:cNvPicPr>
          <p:nvPr/>
        </p:nvPicPr>
        <p:blipFill>
          <a:blip r:embed="rId3"/>
          <a:srcRect t="3596" r="66"/>
          <a:stretch>
            <a:fillRect/>
          </a:stretch>
        </p:blipFill>
        <p:spPr bwMode="auto">
          <a:xfrm>
            <a:off x="1752600" y="228600"/>
            <a:ext cx="5154613" cy="647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2102" name="Picture 6" descr="5"/>
          <p:cNvPicPr>
            <a:picLocks noChangeAspect="1" noChangeArrowheads="1"/>
          </p:cNvPicPr>
          <p:nvPr/>
        </p:nvPicPr>
        <p:blipFill>
          <a:blip r:embed="rId3"/>
          <a:srcRect l="35258" t="6357" r="48097" b="82745"/>
          <a:stretch>
            <a:fillRect/>
          </a:stretch>
        </p:blipFill>
        <p:spPr bwMode="auto">
          <a:xfrm>
            <a:off x="1905000" y="381000"/>
            <a:ext cx="259080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2103" name="Picture 7" descr="5"/>
          <p:cNvPicPr>
            <a:picLocks noChangeAspect="1" noChangeArrowheads="1"/>
          </p:cNvPicPr>
          <p:nvPr/>
        </p:nvPicPr>
        <p:blipFill>
          <a:blip r:embed="rId3"/>
          <a:srcRect l="34433" t="58646" r="48749" b="35072"/>
          <a:stretch>
            <a:fillRect/>
          </a:stretch>
        </p:blipFill>
        <p:spPr bwMode="auto">
          <a:xfrm>
            <a:off x="1828800" y="3124200"/>
            <a:ext cx="2667000" cy="12969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2104" name="Picture 8" descr="5"/>
          <p:cNvPicPr>
            <a:picLocks noChangeAspect="1" noChangeArrowheads="1"/>
          </p:cNvPicPr>
          <p:nvPr/>
        </p:nvPicPr>
        <p:blipFill>
          <a:blip r:embed="rId3"/>
          <a:srcRect l="83563" t="67110" r="1019" b="27859"/>
          <a:stretch>
            <a:fillRect/>
          </a:stretch>
        </p:blipFill>
        <p:spPr bwMode="auto">
          <a:xfrm>
            <a:off x="5943600" y="4343400"/>
            <a:ext cx="2590800" cy="11017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2105" name="Picture 9" descr="5"/>
          <p:cNvPicPr>
            <a:picLocks noChangeAspect="1" noChangeArrowheads="1"/>
          </p:cNvPicPr>
          <p:nvPr/>
        </p:nvPicPr>
        <p:blipFill>
          <a:blip r:embed="rId3"/>
          <a:srcRect l="19205" t="80087" r="67407" b="13538"/>
          <a:stretch>
            <a:fillRect/>
          </a:stretch>
        </p:blipFill>
        <p:spPr bwMode="auto">
          <a:xfrm>
            <a:off x="2133600" y="4648200"/>
            <a:ext cx="1905000" cy="11826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3529013" cy="54403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Georgia" pitchFamily="-1" charset="0"/>
              </a:rPr>
              <a:t>Social Structure</a:t>
            </a:r>
          </a:p>
        </p:txBody>
      </p:sp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228600" y="685800"/>
            <a:ext cx="3810000" cy="3581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733800" y="1066800"/>
            <a:ext cx="51816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828675" lvl="1" indent="-371475"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sz="2400">
                <a:solidFill>
                  <a:srgbClr val="FF0000"/>
                </a:solidFill>
                <a:latin typeface="Comic Sans MS" pitchFamily="-1" charset="0"/>
              </a:rPr>
              <a:t>noble class</a:t>
            </a:r>
            <a:r>
              <a:rPr lang="en-US" sz="2400">
                <a:solidFill>
                  <a:srgbClr val="99FF66"/>
                </a:solidFill>
                <a:latin typeface="Comic Sans MS" pitchFamily="-1" charset="0"/>
              </a:rPr>
              <a:t> – emperor, 	         government officials, military commanders, priests, rich land owners</a:t>
            </a:r>
          </a:p>
          <a:p>
            <a:pPr marL="828675" lvl="1" indent="-371475"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FF66"/>
              </a:solidFill>
              <a:latin typeface="Comic Sans MS" pitchFamily="-1" charset="0"/>
            </a:endParaRPr>
          </a:p>
          <a:p>
            <a:pPr marL="828675" lvl="1" indent="-371475"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r>
              <a:rPr lang="en-US" sz="2400">
                <a:solidFill>
                  <a:srgbClr val="FF0000"/>
                </a:solidFill>
                <a:latin typeface="Comic Sans MS" pitchFamily="-1" charset="0"/>
              </a:rPr>
              <a:t>middle class</a:t>
            </a:r>
            <a:r>
              <a:rPr lang="en-US" sz="2400">
                <a:solidFill>
                  <a:srgbClr val="99FF66"/>
                </a:solidFill>
                <a:latin typeface="Comic Sans MS" pitchFamily="-1" charset="0"/>
              </a:rPr>
              <a:t> – merchants 	         and artisans</a:t>
            </a:r>
          </a:p>
          <a:p>
            <a:pPr marL="828675" lvl="1" indent="-371475"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endParaRPr lang="en-US" sz="2400">
              <a:solidFill>
                <a:srgbClr val="99FF66"/>
              </a:solidFill>
              <a:latin typeface="Comic Sans MS" pitchFamily="-1" charset="0"/>
            </a:endParaRPr>
          </a:p>
          <a:p>
            <a:pPr marL="828675" lvl="1" indent="-371475"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r>
              <a:rPr lang="en-US" sz="2400">
                <a:solidFill>
                  <a:srgbClr val="FF0000"/>
                </a:solidFill>
                <a:latin typeface="Comic Sans MS" pitchFamily="-1" charset="0"/>
              </a:rPr>
              <a:t>lowest class</a:t>
            </a:r>
            <a:r>
              <a:rPr lang="en-US" sz="2400">
                <a:solidFill>
                  <a:srgbClr val="99FF66"/>
                </a:solidFill>
                <a:latin typeface="Comic Sans MS" pitchFamily="-1" charset="0"/>
              </a:rPr>
              <a:t> – farmers, 	         fishermen, soldiers, slave</a:t>
            </a:r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228600" y="3962400"/>
            <a:ext cx="35052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228600" y="4800600"/>
            <a:ext cx="3505200" cy="1676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4" grpId="1" animBg="1"/>
      <p:bldP spid="102406" grpId="0" animBg="1"/>
      <p:bldP spid="102406" grpId="1" animBg="1"/>
      <p:bldP spid="1024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10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657600"/>
            <a:ext cx="1857375" cy="289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4451" name="Picture 3" descr="100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33400"/>
            <a:ext cx="2103438" cy="289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4452" name="Picture 4" descr="100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9600"/>
            <a:ext cx="2114550" cy="289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4453" name="Picture 5" descr="100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57200"/>
            <a:ext cx="3124200" cy="28971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4454" name="Picture 6" descr="100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733800"/>
            <a:ext cx="1776413" cy="289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267200" y="3467100"/>
            <a:ext cx="4876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The Aztec believed in many gods.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They also believed that the world was created and destroyed regularly.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The universe (in the 1400s and 1500s) was in its fifth incarnation.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Quetzalcoatl created all people by shedding his blood on the bones of the people who died during the fourth creation of the world.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The Aztecs sacrificed people because the sun needed blood to rise.</a:t>
            </a:r>
          </a:p>
        </p:txBody>
      </p:sp>
      <p:pic>
        <p:nvPicPr>
          <p:cNvPr id="104456" name="Picture 8" descr="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33400"/>
            <a:ext cx="2925763" cy="457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4457" name="Picture 9" descr="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1905000"/>
            <a:ext cx="5029200" cy="3838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Georgia" pitchFamily="-1" charset="0"/>
              </a:rPr>
              <a:t>Aztec Religion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457200" y="52578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Aztec priests were great astronomers, who inherited much of their knowledge from earlier civilizations.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657600" y="762000"/>
            <a:ext cx="510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Georgia" pitchFamily="-1" charset="0"/>
              </a:rPr>
              <a:t>The Aztec priests were also responsible for making sure that the sun rose every morning by sacrificing humans to the gods.</a:t>
            </a:r>
          </a:p>
        </p:txBody>
      </p:sp>
      <p:pic>
        <p:nvPicPr>
          <p:cNvPr id="104461" name="Picture 13" descr="4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533400"/>
            <a:ext cx="8382000" cy="599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4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build="allAtOnce"/>
      <p:bldP spid="104458" grpId="0"/>
      <p:bldP spid="104459" grpId="0"/>
      <p:bldP spid="1044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"/>
            <a:ext cx="800100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2400"/>
            <a:ext cx="7924800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Picture9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590800"/>
            <a:ext cx="6096000" cy="8699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13667" name="Picture 5" descr="Picture9b"/>
          <p:cNvPicPr>
            <a:picLocks noChangeAspect="1" noChangeArrowheads="1"/>
          </p:cNvPicPr>
          <p:nvPr/>
        </p:nvPicPr>
        <p:blipFill>
          <a:blip r:embed="rId4"/>
          <a:srcRect l="8551"/>
          <a:stretch>
            <a:fillRect/>
          </a:stretch>
        </p:blipFill>
        <p:spPr bwMode="auto">
          <a:xfrm>
            <a:off x="152400" y="152400"/>
            <a:ext cx="2563813" cy="655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Macintosh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Doig Intermediate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Kelley Hundley</dc:creator>
  <cp:lastModifiedBy>Kelley Hundley</cp:lastModifiedBy>
  <cp:revision>1</cp:revision>
  <dcterms:created xsi:type="dcterms:W3CDTF">2013-05-28T20:06:58Z</dcterms:created>
  <dcterms:modified xsi:type="dcterms:W3CDTF">2013-05-28T20:07:19Z</dcterms:modified>
</cp:coreProperties>
</file>